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8" r:id="rId1"/>
  </p:sldMasterIdLst>
  <p:sldIdLst>
    <p:sldId id="256" r:id="rId2"/>
    <p:sldId id="258" r:id="rId3"/>
    <p:sldId id="280" r:id="rId4"/>
    <p:sldId id="259" r:id="rId5"/>
    <p:sldId id="260" r:id="rId6"/>
    <p:sldId id="273" r:id="rId7"/>
    <p:sldId id="261" r:id="rId8"/>
    <p:sldId id="262" r:id="rId9"/>
    <p:sldId id="265" r:id="rId10"/>
    <p:sldId id="267" r:id="rId11"/>
    <p:sldId id="275" r:id="rId12"/>
    <p:sldId id="276" r:id="rId13"/>
    <p:sldId id="268" r:id="rId14"/>
    <p:sldId id="269" r:id="rId15"/>
    <p:sldId id="270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CB59FE-0ECE-4B14-A598-387345D4E0B9}">
          <p14:sldIdLst>
            <p14:sldId id="256"/>
          </p14:sldIdLst>
        </p14:section>
        <p14:section name="Untitled Section" id="{F6D06B9F-DB19-4C52-A04A-ECF15BDB31B1}">
          <p14:sldIdLst>
            <p14:sldId id="258"/>
            <p14:sldId id="280"/>
            <p14:sldId id="259"/>
            <p14:sldId id="260"/>
            <p14:sldId id="273"/>
            <p14:sldId id="261"/>
            <p14:sldId id="262"/>
            <p14:sldId id="265"/>
            <p14:sldId id="267"/>
            <p14:sldId id="275"/>
            <p14:sldId id="276"/>
            <p14:sldId id="268"/>
            <p14:sldId id="269"/>
            <p14:sldId id="270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junathgouda Channappagoudar" userId="7d96a217d08f6a65" providerId="LiveId" clId="{F4ABE338-C122-41FF-AC69-E7D0DF14A7A0}"/>
    <pc:docChg chg="modSld">
      <pc:chgData name="Manjunathgouda Channappagoudar" userId="7d96a217d08f6a65" providerId="LiveId" clId="{F4ABE338-C122-41FF-AC69-E7D0DF14A7A0}" dt="2025-06-08T16:39:55.167" v="0" actId="1440"/>
      <pc:docMkLst>
        <pc:docMk/>
      </pc:docMkLst>
      <pc:sldChg chg="modSp mod">
        <pc:chgData name="Manjunathgouda Channappagoudar" userId="7d96a217d08f6a65" providerId="LiveId" clId="{F4ABE338-C122-41FF-AC69-E7D0DF14A7A0}" dt="2025-06-08T16:39:55.167" v="0" actId="1440"/>
        <pc:sldMkLst>
          <pc:docMk/>
          <pc:sldMk cId="6210185" sldId="276"/>
        </pc:sldMkLst>
        <pc:picChg chg="mod">
          <ac:chgData name="Manjunathgouda Channappagoudar" userId="7d96a217d08f6a65" providerId="LiveId" clId="{F4ABE338-C122-41FF-AC69-E7D0DF14A7A0}" dt="2025-06-08T16:39:55.167" v="0" actId="1440"/>
          <ac:picMkLst>
            <pc:docMk/>
            <pc:sldMk cId="6210185" sldId="276"/>
            <ac:picMk id="7" creationId="{E780EF29-5654-D799-F166-809CA00811F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57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663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484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001808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740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8970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6977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209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1862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924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98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710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632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66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902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551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294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341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6/23/2025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4965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  <p:sldLayoutId id="2147483884" r:id="rId16"/>
    <p:sldLayoutId id="2147483885" r:id="rId17"/>
    <p:sldLayoutId id="2147483886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xpressjs.com/" TargetMode="External"/><Relationship Id="rId2" Type="http://schemas.openxmlformats.org/officeDocument/2006/relationships/hyperlink" Target="https://www.mongodb.com/doc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ailwindcss.com/doc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8117" y="2723375"/>
            <a:ext cx="8915399" cy="1015663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n-US" sz="2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 of the Project</a:t>
            </a:r>
          </a:p>
          <a:p>
            <a:pPr algn="ctr"/>
            <a:r>
              <a:rPr lang="en-US" sz="3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 Sky 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(Social Networking)</a:t>
            </a:r>
            <a:r>
              <a:rPr lang="en-US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9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69817" y="25005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919968" y="427408"/>
            <a:ext cx="835206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971800" algn="ctr"/>
                <a:tab pos="5943600" algn="r"/>
              </a:tabLst>
            </a:pPr>
            <a:r>
              <a:rPr lang="en-US" altLang="en-US" sz="1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Smt. Manoramabai Mohan Kudtarkar Foundation’s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47463" y="4140335"/>
            <a:ext cx="89636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of the student : Manjunathgouda Channappagoudar</a:t>
            </a:r>
          </a:p>
          <a:p>
            <a:pPr algn="ctr"/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UUCMS NUMBER : U02GK22S0054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55706" y="5801812"/>
            <a:ext cx="29599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Mr. KUSHAL M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65BD4AD-D1BF-D264-DB25-FB14A8414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0330" y="552994"/>
            <a:ext cx="818923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971800" algn="ctr"/>
                <a:tab pos="5943600" algn="r"/>
              </a:tabLst>
            </a:pPr>
            <a:r>
              <a:rPr lang="en-US" alt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MANORAMA COLLEGE OF COMPUTER APPLICATION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971800" algn="ctr"/>
                <a:tab pos="5943600" algn="r"/>
              </a:tabLst>
            </a:pPr>
            <a:r>
              <a:rPr lang="en-US" altLang="en-US" sz="32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GADAG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7D43DEB-5AA5-1F66-E89B-90D003711556}"/>
              </a:ext>
            </a:extLst>
          </p:cNvPr>
          <p:cNvSpPr txBox="1">
            <a:spLocks/>
          </p:cNvSpPr>
          <p:nvPr/>
        </p:nvSpPr>
        <p:spPr>
          <a:xfrm>
            <a:off x="1904425" y="2071021"/>
            <a:ext cx="8915399" cy="4572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 AFFILIATED TO KARNATAKA UNIVERSITY DHARWAD 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44053B-95C6-E71A-1810-07D7B43C7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33" y="452192"/>
            <a:ext cx="1661996" cy="83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11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2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68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49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49" tmFilter="0, 0; 0.125,0.2665; 0.25,0.4; 0.375,0.465; 0.5,0.5;  0.625,0.535; 0.75,0.6; 0.875,0.7335; 1,1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24" tmFilter="0, 0; 0.125,0.2665; 0.25,0.4; 0.375,0.465; 0.5,0.5;  0.625,0.535; 0.75,0.6; 0.875,0.7335; 1,1">
                                          <p:stCondLst>
                                            <p:cond delay="49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2" tmFilter="0, 0; 0.125,0.2665; 0.25,0.4; 0.375,0.465; 0.5,0.5;  0.625,0.535; 0.75,0.6; 0.875,0.7335; 1,1">
                                          <p:stCondLst>
                                            <p:cond delay="62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1" dur="10">
                                          <p:stCondLst>
                                            <p:cond delay="24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2" dur="62" decel="50000">
                                          <p:stCondLst>
                                            <p:cond delay="25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10">
                                          <p:stCondLst>
                                            <p:cond delay="49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4" dur="62" decel="50000">
                                          <p:stCondLst>
                                            <p:cond delay="50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10">
                                          <p:stCondLst>
                                            <p:cond delay="61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6" dur="62" decel="50000">
                                          <p:stCondLst>
                                            <p:cond delay="62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10">
                                          <p:stCondLst>
                                            <p:cond delay="67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8" dur="62" decel="50000">
                                          <p:stCondLst>
                                            <p:cond delay="68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7" grpId="0"/>
      <p:bldP spid="2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1298"/>
            <a:ext cx="4129218" cy="97045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Screenshot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37521E-E126-1E89-CE52-CBD90B332E69}"/>
              </a:ext>
            </a:extLst>
          </p:cNvPr>
          <p:cNvSpPr txBox="1"/>
          <p:nvPr/>
        </p:nvSpPr>
        <p:spPr>
          <a:xfrm>
            <a:off x="840178" y="1091748"/>
            <a:ext cx="6097554" cy="558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Login Page</a:t>
            </a: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A013FD-52B1-6B91-ED43-63E4876EA1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620" r="20620"/>
          <a:stretch/>
        </p:blipFill>
        <p:spPr>
          <a:xfrm>
            <a:off x="904144" y="1821802"/>
            <a:ext cx="8625936" cy="4578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97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154C0F-DA4D-B4C9-5DFE-9A34A46BC4FB}"/>
              </a:ext>
            </a:extLst>
          </p:cNvPr>
          <p:cNvSpPr txBox="1"/>
          <p:nvPr/>
        </p:nvSpPr>
        <p:spPr>
          <a:xfrm>
            <a:off x="650810" y="265785"/>
            <a:ext cx="6097554" cy="625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2. Home Page</a:t>
            </a:r>
            <a:r>
              <a:rPr lang="en-IN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DCE1FA-DED5-9B43-5297-2FBEA2F771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32090" y="1173168"/>
            <a:ext cx="10692040" cy="5288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865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9BA5B8-34A0-6AD4-A4EF-FA12A9049A0D}"/>
              </a:ext>
            </a:extLst>
          </p:cNvPr>
          <p:cNvSpPr txBox="1"/>
          <p:nvPr/>
        </p:nvSpPr>
        <p:spPr>
          <a:xfrm>
            <a:off x="525407" y="223797"/>
            <a:ext cx="6097554" cy="625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15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IN" sz="32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3. Profile Page</a:t>
            </a:r>
            <a:r>
              <a:rPr lang="en-IN" sz="32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80EF29-5654-D799-F166-809CA00811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813" y="1153723"/>
            <a:ext cx="11595067" cy="5480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1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264" y="233199"/>
            <a:ext cx="2832683" cy="97045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264" y="1405812"/>
            <a:ext cx="11840548" cy="4229878"/>
          </a:xfrm>
        </p:spPr>
        <p:txBody>
          <a:bodyPr>
            <a:normAutofit/>
          </a:bodyPr>
          <a:lstStyle/>
          <a:p>
            <a:pPr fontAlgn="base"/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MERN Stack-based Blue Sky successfully replicates key features of a modern social media platform with </a:t>
            </a:r>
            <a:r>
              <a:rPr lang="en-IN" sz="4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improvement </a:t>
            </a:r>
            <a:r>
              <a:rPr lang="en-I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file uploads and data analysis readiness. Users can sign up, post tweets (with images), search other users, and manage profiles—all within a fast, secure, and responsive environment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777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191" y="357674"/>
            <a:ext cx="6830009" cy="970450"/>
          </a:xfrm>
        </p:spPr>
        <p:txBody>
          <a:bodyPr>
            <a:no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Enhancement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F3FAB-E5C2-3219-A94A-432F04C052AA}"/>
              </a:ext>
            </a:extLst>
          </p:cNvPr>
          <p:cNvSpPr txBox="1"/>
          <p:nvPr/>
        </p:nvSpPr>
        <p:spPr>
          <a:xfrm>
            <a:off x="669471" y="1808870"/>
            <a:ext cx="11171075" cy="3780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4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🔔 Real-Time Notifications</a:t>
            </a:r>
            <a:r>
              <a:rPr lang="en-IN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Integrate socket.io for push notifications.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endParaRPr lang="en-IN" sz="4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IN" sz="4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📱 Mobile App Version</a:t>
            </a:r>
            <a:r>
              <a:rPr lang="en-IN" sz="4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Using React Native for Android/iOS.</a:t>
            </a:r>
          </a:p>
        </p:txBody>
      </p:sp>
    </p:spTree>
    <p:extLst>
      <p:ext uri="{BB962C8B-B14F-4D97-AF65-F5344CB8AC3E}">
        <p14:creationId xmlns:p14="http://schemas.microsoft.com/office/powerpoint/2010/main" val="41987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409" y="356827"/>
            <a:ext cx="2376817" cy="64485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D7A0C88-06CA-6B73-5A5A-A72D97754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098753"/>
              </p:ext>
            </p:extLst>
          </p:nvPr>
        </p:nvGraphicFramePr>
        <p:xfrm>
          <a:off x="394962" y="2343709"/>
          <a:ext cx="10979054" cy="33479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489527">
                  <a:extLst>
                    <a:ext uri="{9D8B030D-6E8A-4147-A177-3AD203B41FA5}">
                      <a16:colId xmlns:a16="http://schemas.microsoft.com/office/drawing/2014/main" val="3779817247"/>
                    </a:ext>
                  </a:extLst>
                </a:gridCol>
                <a:gridCol w="5489527">
                  <a:extLst>
                    <a:ext uri="{9D8B030D-6E8A-4147-A177-3AD203B41FA5}">
                      <a16:colId xmlns:a16="http://schemas.microsoft.com/office/drawing/2014/main" val="3490579021"/>
                    </a:ext>
                  </a:extLst>
                </a:gridCol>
              </a:tblGrid>
              <a:tr h="55799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b="1" kern="1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Technology</a:t>
                      </a:r>
                      <a:endParaRPr lang="en-IN" sz="2400" b="1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solidFill>
                            <a:schemeClr val="bg2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Resource Link</a:t>
                      </a:r>
                      <a:endParaRPr lang="en-IN" sz="2400" kern="100" dirty="0">
                        <a:solidFill>
                          <a:schemeClr val="bg2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4353196"/>
                  </a:ext>
                </a:extLst>
              </a:tr>
              <a:tr h="55799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MongoDB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u="sng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https://www.mongodb.com/docs/</a:t>
                      </a:r>
                      <a:endParaRPr lang="en-IN" sz="2400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08619033"/>
                  </a:ext>
                </a:extLst>
              </a:tr>
              <a:tr h="55799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Express.js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u="sng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https://expressjs.com/</a:t>
                      </a:r>
                      <a:endParaRPr lang="en-IN" sz="2400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783495755"/>
                  </a:ext>
                </a:extLst>
              </a:tr>
              <a:tr h="55799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React.js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https://reactjs.org/docs/</a:t>
                      </a:r>
                      <a:endParaRPr lang="en-IN" sz="2400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09802920"/>
                  </a:ext>
                </a:extLst>
              </a:tr>
              <a:tr h="55799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Node.js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https://nodejs.org/en/docs/</a:t>
                      </a:r>
                      <a:endParaRPr lang="en-IN" sz="2400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62916699"/>
                  </a:ext>
                </a:extLst>
              </a:tr>
              <a:tr h="55799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Tailwind CSS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u="sng" kern="100" dirty="0">
                          <a:solidFill>
                            <a:srgbClr val="0070C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https://tailwindcss.com/docs</a:t>
                      </a:r>
                      <a:endParaRPr lang="en-IN" sz="2400" kern="100" dirty="0">
                        <a:solidFill>
                          <a:srgbClr val="0070C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727310725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DD1F1D7A-769D-AEBC-17D3-5F89C2B9FF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452" y="1285449"/>
            <a:ext cx="732359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🔧 🔗 Core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Technologies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Documentation</a:t>
            </a: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142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844" y="2708569"/>
            <a:ext cx="9137520" cy="930370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4594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078" y="104125"/>
            <a:ext cx="3905704" cy="97045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594" y="1303175"/>
            <a:ext cx="11066711" cy="1934547"/>
          </a:xfrm>
        </p:spPr>
        <p:txBody>
          <a:bodyPr>
            <a:noAutofit/>
          </a:bodyPr>
          <a:lstStyle/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 Sky MERN Stack Application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full-stack social media platform developed using the MERN (MongoDB, Express, React, Node.js) stack. It replicates core Twitter </a:t>
            </a:r>
            <a:r>
              <a:rPr lang="en-IN" dirty="0">
                <a:effectLst/>
              </a:rPr>
              <a:t> </a:t>
            </a:r>
            <a:r>
              <a:rPr lang="en-IN" sz="2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serviceability</a:t>
            </a:r>
            <a:r>
              <a:rPr lang="en-IN" dirty="0">
                <a:effectLst/>
              </a:rPr>
              <a:t> 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—tweeting, following, searching users—and integrates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features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like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 uploads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(images/media) and 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analysis/reporting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offering deeper user engagement and insights. </a:t>
            </a: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49481-5295-CA28-2DAD-645CD3231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930" y="3466322"/>
            <a:ext cx="5502730" cy="316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4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 isInverted="1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C6B1B0-21C1-2C69-E7A3-DB570BB9FA1B}"/>
              </a:ext>
            </a:extLst>
          </p:cNvPr>
          <p:cNvSpPr txBox="1"/>
          <p:nvPr/>
        </p:nvSpPr>
        <p:spPr>
          <a:xfrm>
            <a:off x="566833" y="649512"/>
            <a:ext cx="11625167" cy="5398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3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✨ </a:t>
            </a:r>
            <a:r>
              <a:rPr lang="en-IN" sz="4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Key Features</a:t>
            </a:r>
            <a:endParaRPr lang="en-IN" sz="3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3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 are the standout features included in the application: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3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👥 </a:t>
            </a:r>
            <a:r>
              <a:rPr lang="en-IN" sz="3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 </a:t>
            </a:r>
            <a:r>
              <a:rPr lang="en-IN" sz="4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Authentication</a:t>
            </a:r>
            <a:r>
              <a:rPr lang="en-IN" sz="3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(Register/Login using JWT)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3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📝 </a:t>
            </a:r>
            <a:r>
              <a:rPr lang="en-IN" sz="3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&amp; View Tweets</a:t>
            </a:r>
            <a:endParaRPr lang="en-IN" sz="3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3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🔍 </a:t>
            </a:r>
            <a:r>
              <a:rPr lang="en-IN" sz="3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Search for users</a:t>
            </a:r>
            <a:endParaRPr lang="en-IN" sz="3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3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📁 </a:t>
            </a:r>
            <a:r>
              <a:rPr lang="en-IN" sz="3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 Uploads</a:t>
            </a:r>
            <a:r>
              <a:rPr lang="en-IN" sz="3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(Profile pictures, media with posts)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3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📢 </a:t>
            </a:r>
            <a:r>
              <a:rPr lang="en-IN" sz="3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Real-time Notifications</a:t>
            </a:r>
            <a:endParaRPr lang="en-IN" sz="3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7617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443" y="245707"/>
            <a:ext cx="8915399" cy="95794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CC742-ACE0-F6FB-9622-45A765F1624D}"/>
              </a:ext>
            </a:extLst>
          </p:cNvPr>
          <p:cNvSpPr txBox="1"/>
          <p:nvPr/>
        </p:nvSpPr>
        <p:spPr>
          <a:xfrm>
            <a:off x="648443" y="1583184"/>
            <a:ext cx="10296365" cy="3546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8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🐦 Traditional Social Media Platforms – Case Study: Twitter</a:t>
            </a:r>
            <a:endParaRPr lang="en-IN" sz="28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Twitter is a powerful microblogging platform that allows users to: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🗣️ Share thoughts via tweets (280 characters)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👥 Follow and engage with other users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📸 Attach media like images 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🔍 Search for trending topics and users</a:t>
            </a:r>
          </a:p>
        </p:txBody>
      </p:sp>
    </p:spTree>
    <p:extLst>
      <p:ext uri="{BB962C8B-B14F-4D97-AF65-F5344CB8AC3E}">
        <p14:creationId xmlns:p14="http://schemas.microsoft.com/office/powerpoint/2010/main" val="231470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9682"/>
            <a:ext cx="5519899" cy="970450"/>
          </a:xfrm>
        </p:spPr>
        <p:txBody>
          <a:bodyPr>
            <a:norm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F263C-C1B3-2726-22A7-0BAA1749409B}"/>
              </a:ext>
            </a:extLst>
          </p:cNvPr>
          <p:cNvSpPr txBox="1"/>
          <p:nvPr/>
        </p:nvSpPr>
        <p:spPr>
          <a:xfrm>
            <a:off x="751113" y="1725067"/>
            <a:ext cx="9353939" cy="3613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🛠️ Building a Blue Sky Using MERN Stack</a:t>
            </a:r>
            <a:endParaRPr lang="en-IN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proposed system addresses the limitations of traditional platforms by offering: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✅ </a:t>
            </a: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Full control over the source code</a:t>
            </a: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🔧 </a:t>
            </a: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Feature extensibility</a:t>
            </a: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including: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 uploads</a:t>
            </a:r>
          </a:p>
          <a:p>
            <a:pPr marL="742950" marR="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Notifications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💬 </a:t>
            </a: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Freedom to design</a:t>
            </a: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UX/UI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20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⚙️ </a:t>
            </a: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Ease of maintenance and updates</a:t>
            </a:r>
            <a:endParaRPr lang="en-IN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77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3AC2D-EF64-6A20-0190-9473DEF99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38" y="514026"/>
            <a:ext cx="8593495" cy="1100167"/>
          </a:xfrm>
        </p:spPr>
        <p:txBody>
          <a:bodyPr>
            <a:normAutofit/>
          </a:bodyPr>
          <a:lstStyle/>
          <a:p>
            <a:pPr algn="l"/>
            <a:r>
              <a:rPr lang="en-IN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 Table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60D33D1-9478-12D1-8055-E1DB44BDD3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423896"/>
              </p:ext>
            </p:extLst>
          </p:nvPr>
        </p:nvGraphicFramePr>
        <p:xfrm>
          <a:off x="604999" y="1766282"/>
          <a:ext cx="9322773" cy="37574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07591">
                  <a:extLst>
                    <a:ext uri="{9D8B030D-6E8A-4147-A177-3AD203B41FA5}">
                      <a16:colId xmlns:a16="http://schemas.microsoft.com/office/drawing/2014/main" val="1719884953"/>
                    </a:ext>
                  </a:extLst>
                </a:gridCol>
                <a:gridCol w="3107591">
                  <a:extLst>
                    <a:ext uri="{9D8B030D-6E8A-4147-A177-3AD203B41FA5}">
                      <a16:colId xmlns:a16="http://schemas.microsoft.com/office/drawing/2014/main" val="2176593465"/>
                    </a:ext>
                  </a:extLst>
                </a:gridCol>
                <a:gridCol w="3107591">
                  <a:extLst>
                    <a:ext uri="{9D8B030D-6E8A-4147-A177-3AD203B41FA5}">
                      <a16:colId xmlns:a16="http://schemas.microsoft.com/office/drawing/2014/main" val="4247954334"/>
                    </a:ext>
                  </a:extLst>
                </a:gridCol>
              </a:tblGrid>
              <a:tr h="4688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Feature</a:t>
                      </a:r>
                      <a:endParaRPr lang="en-IN" sz="24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Twitter (Official)</a:t>
                      </a:r>
                      <a:endParaRPr lang="en-IN" sz="24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IN" sz="24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ERN Clone</a:t>
                      </a:r>
                      <a:endParaRPr lang="en-IN" sz="24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29532477"/>
                  </a:ext>
                </a:extLst>
              </a:tr>
              <a:tr h="4688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Open Source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No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Yes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09725337"/>
                  </a:ext>
                </a:extLst>
              </a:tr>
              <a:tr h="4688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Custom Features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Limited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Full Control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29322887"/>
                  </a:ext>
                </a:extLst>
              </a:tr>
              <a:tr h="4688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File Uploads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Yes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Yes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84050237"/>
                  </a:ext>
                </a:extLst>
              </a:tr>
              <a:tr h="944149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Real-Time Notifications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Limited Control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Custom Logic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8077348"/>
                  </a:ext>
                </a:extLst>
              </a:tr>
              <a:tr h="4688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Analysis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API Dependent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Direct Access to DB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44403069"/>
                  </a:ext>
                </a:extLst>
              </a:tr>
              <a:tr h="4688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Frontend Flexibility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❌ No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✅ Yes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25099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64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8082"/>
            <a:ext cx="6648904" cy="97045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Requirements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857998A-69C6-6165-405B-A4BF7E2409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6144910"/>
              </p:ext>
            </p:extLst>
          </p:nvPr>
        </p:nvGraphicFramePr>
        <p:xfrm>
          <a:off x="569168" y="1787946"/>
          <a:ext cx="9899780" cy="46398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49890">
                  <a:extLst>
                    <a:ext uri="{9D8B030D-6E8A-4147-A177-3AD203B41FA5}">
                      <a16:colId xmlns:a16="http://schemas.microsoft.com/office/drawing/2014/main" val="368465398"/>
                    </a:ext>
                  </a:extLst>
                </a:gridCol>
                <a:gridCol w="4949890">
                  <a:extLst>
                    <a:ext uri="{9D8B030D-6E8A-4147-A177-3AD203B41FA5}">
                      <a16:colId xmlns:a16="http://schemas.microsoft.com/office/drawing/2014/main" val="1020656692"/>
                    </a:ext>
                  </a:extLst>
                </a:gridCol>
              </a:tblGrid>
              <a:tr h="36883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🧱 </a:t>
                      </a:r>
                      <a:r>
                        <a:rPr lang="en-IN" sz="24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  <a:endParaRPr lang="en-IN" sz="24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🛠️ </a:t>
                      </a:r>
                      <a:r>
                        <a:rPr lang="en-IN" sz="24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Tools/Technologies</a:t>
                      </a:r>
                      <a:endParaRPr lang="en-IN" sz="24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69287817"/>
                  </a:ext>
                </a:extLst>
              </a:tr>
              <a:tr h="131923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2400" b="1" kern="120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💻 </a:t>
                      </a: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Operating System:</a:t>
                      </a:r>
                      <a:endParaRPr lang="en-IN" sz="2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Windows 10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294168430"/>
                  </a:ext>
                </a:extLst>
              </a:tr>
              <a:tr h="66244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b="1" kern="120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💡 </a:t>
                      </a: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Framework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React.js for frontend, Node.js for backend 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56790758"/>
                  </a:ext>
                </a:extLst>
              </a:tr>
              <a:tr h="48056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🎨 </a:t>
                      </a: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Programming Language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JavaScript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293425053"/>
                  </a:ext>
                </a:extLst>
              </a:tr>
              <a:tr h="84423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🧠 Database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MongoDB 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16284821"/>
                  </a:ext>
                </a:extLst>
              </a:tr>
              <a:tr h="84423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🌐 </a:t>
                      </a: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Development Tools</a:t>
                      </a: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4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Visual Studio Code (VS Code)</a:t>
                      </a:r>
                    </a:p>
                    <a:p>
                      <a:pPr marL="0" marR="0" algn="l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24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648278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94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10543" y="257895"/>
            <a:ext cx="7703263" cy="97045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Requirements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4A35251-14CF-EE2C-400D-E32C8DEAFC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6454183"/>
              </p:ext>
            </p:extLst>
          </p:nvPr>
        </p:nvGraphicFramePr>
        <p:xfrm>
          <a:off x="527148" y="1700162"/>
          <a:ext cx="11294738" cy="32348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647369">
                  <a:extLst>
                    <a:ext uri="{9D8B030D-6E8A-4147-A177-3AD203B41FA5}">
                      <a16:colId xmlns:a16="http://schemas.microsoft.com/office/drawing/2014/main" val="2028233725"/>
                    </a:ext>
                  </a:extLst>
                </a:gridCol>
                <a:gridCol w="5647369">
                  <a:extLst>
                    <a:ext uri="{9D8B030D-6E8A-4147-A177-3AD203B41FA5}">
                      <a16:colId xmlns:a16="http://schemas.microsoft.com/office/drawing/2014/main" val="7631230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💽 </a:t>
                      </a:r>
                      <a:r>
                        <a:rPr lang="en-IN" sz="32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</a:t>
                      </a:r>
                      <a:endParaRPr lang="en-IN" sz="3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📋 </a:t>
                      </a:r>
                      <a:r>
                        <a:rPr lang="en-IN" sz="32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Minimum Requirement</a:t>
                      </a:r>
                      <a:endParaRPr lang="en-IN" sz="32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233398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🧠 RAM</a:t>
                      </a:r>
                      <a:endParaRPr lang="en-IN" sz="3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 GB</a:t>
                      </a:r>
                      <a:endParaRPr lang="en-IN" sz="3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31365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⚙️ Processor</a:t>
                      </a:r>
                      <a:endParaRPr lang="en-IN" sz="3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GHz Dual-Core</a:t>
                      </a:r>
                      <a:endParaRPr lang="en-IN" sz="3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24897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💾 Storage</a:t>
                      </a:r>
                      <a:endParaRPr lang="en-IN" sz="3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 GB (for logs, DB, images)</a:t>
                      </a:r>
                      <a:endParaRPr lang="en-IN" sz="3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9370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🌐 Network</a:t>
                      </a:r>
                      <a:endParaRPr lang="en-IN" sz="3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32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Stable internet connection for MongoDB Atlas or API testing</a:t>
                      </a:r>
                      <a:endParaRPr lang="en-IN" sz="3200" kern="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558737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475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E40EDC-1058-8AD9-903C-80616B4B3D7F}"/>
              </a:ext>
            </a:extLst>
          </p:cNvPr>
          <p:cNvSpPr/>
          <p:nvPr/>
        </p:nvSpPr>
        <p:spPr>
          <a:xfrm>
            <a:off x="213439" y="1950098"/>
            <a:ext cx="9219810" cy="4618653"/>
          </a:xfrm>
          <a:prstGeom prst="rect">
            <a:avLst/>
          </a:prstGeom>
          <a:solidFill>
            <a:srgbClr val="2B2B2D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59837" y="157580"/>
            <a:ext cx="6837751" cy="1280890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 flow Diagram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2DA8D-259F-A3C8-4EBF-733957C79626}"/>
              </a:ext>
            </a:extLst>
          </p:cNvPr>
          <p:cNvSpPr txBox="1"/>
          <p:nvPr/>
        </p:nvSpPr>
        <p:spPr>
          <a:xfrm>
            <a:off x="872412" y="2185715"/>
            <a:ext cx="7562462" cy="4147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Frontend (React + Vite + Tailwind)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|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↓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Backend API (Node.js + Express)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|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↓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IN" sz="2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Database (MongoDB + Mongoose)</a:t>
            </a:r>
          </a:p>
        </p:txBody>
      </p:sp>
    </p:spTree>
    <p:extLst>
      <p:ext uri="{BB962C8B-B14F-4D97-AF65-F5344CB8AC3E}">
        <p14:creationId xmlns:p14="http://schemas.microsoft.com/office/powerpoint/2010/main" val="199383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E8B826"/>
      </a:accent1>
      <a:accent2>
        <a:srgbClr val="E2CA72"/>
      </a:accent2>
      <a:accent3>
        <a:srgbClr val="BD723B"/>
      </a:accent3>
      <a:accent4>
        <a:srgbClr val="AE9376"/>
      </a:accent4>
      <a:accent5>
        <a:srgbClr val="A77F41"/>
      </a:accent5>
      <a:accent6>
        <a:srgbClr val="A1AE79"/>
      </a:accent6>
      <a:hlink>
        <a:srgbClr val="F1D06A"/>
      </a:hlink>
      <a:folHlink>
        <a:srgbClr val="EDDCA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D5CBAF11-69B7-47EA-BC01-41F77058C2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647</TotalTime>
  <Words>593</Words>
  <Application>Microsoft Office PowerPoint</Application>
  <PresentationFormat>Widescreen</PresentationFormat>
  <Paragraphs>116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Courier New</vt:lpstr>
      <vt:lpstr>Symbol</vt:lpstr>
      <vt:lpstr>Times New Roman</vt:lpstr>
      <vt:lpstr>Wingdings 2</vt:lpstr>
      <vt:lpstr>Slate</vt:lpstr>
      <vt:lpstr>PowerPoint Presentation</vt:lpstr>
      <vt:lpstr>Introduction</vt:lpstr>
      <vt:lpstr>PowerPoint Presentation</vt:lpstr>
      <vt:lpstr>Existing System</vt:lpstr>
      <vt:lpstr>Proposed System</vt:lpstr>
      <vt:lpstr>Comparison Table</vt:lpstr>
      <vt:lpstr>Software Requirements</vt:lpstr>
      <vt:lpstr>Hardware Requirements</vt:lpstr>
      <vt:lpstr>Work flow Diagram</vt:lpstr>
      <vt:lpstr>Screenshot</vt:lpstr>
      <vt:lpstr>PowerPoint Presentation</vt:lpstr>
      <vt:lpstr>PowerPoint Presentation</vt:lpstr>
      <vt:lpstr>Conclusion</vt:lpstr>
      <vt:lpstr>Future Enhancement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Ashwini H</dc:creator>
  <cp:lastModifiedBy>Manjunathgouda Channappagoudar</cp:lastModifiedBy>
  <cp:revision>22</cp:revision>
  <dcterms:created xsi:type="dcterms:W3CDTF">2024-06-22T19:05:40Z</dcterms:created>
  <dcterms:modified xsi:type="dcterms:W3CDTF">2025-06-23T09:54:11Z</dcterms:modified>
</cp:coreProperties>
</file>